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80" r:id="rId4"/>
    <p:sldId id="273" r:id="rId5"/>
    <p:sldId id="277" r:id="rId6"/>
    <p:sldId id="279" r:id="rId7"/>
    <p:sldId id="269" r:id="rId8"/>
    <p:sldId id="275" r:id="rId9"/>
    <p:sldId id="276" r:id="rId10"/>
    <p:sldId id="283" r:id="rId11"/>
    <p:sldId id="284"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A9CFA0-2714-4D77-91A2-B0A2E7D94977}" v="115" dt="2021-12-01T14:29:33.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2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75A9CFA0-2714-4D77-91A2-B0A2E7D94977}"/>
    <pc:docChg chg="custSel addSld modSld">
      <pc:chgData name="Pascalle Cup" userId="abbe84a0-611b-406e-b251-e8b4b71c069a" providerId="ADAL" clId="{75A9CFA0-2714-4D77-91A2-B0A2E7D94977}" dt="2021-12-01T14:59:02.395" v="321" actId="20577"/>
      <pc:docMkLst>
        <pc:docMk/>
      </pc:docMkLst>
      <pc:sldChg chg="addSp delSp modSp mod">
        <pc:chgData name="Pascalle Cup" userId="abbe84a0-611b-406e-b251-e8b4b71c069a" providerId="ADAL" clId="{75A9CFA0-2714-4D77-91A2-B0A2E7D94977}" dt="2021-12-01T14:41:39.121" v="302" actId="113"/>
        <pc:sldMkLst>
          <pc:docMk/>
          <pc:sldMk cId="3153703394" sldId="276"/>
        </pc:sldMkLst>
        <pc:spChg chg="mod">
          <ac:chgData name="Pascalle Cup" userId="abbe84a0-611b-406e-b251-e8b4b71c069a" providerId="ADAL" clId="{75A9CFA0-2714-4D77-91A2-B0A2E7D94977}" dt="2021-12-01T14:41:39.121" v="302" actId="113"/>
          <ac:spMkLst>
            <pc:docMk/>
            <pc:sldMk cId="3153703394" sldId="276"/>
            <ac:spMk id="3" creationId="{A214647D-15F6-4FAC-8604-993D35441A15}"/>
          </ac:spMkLst>
        </pc:spChg>
        <pc:spChg chg="mod">
          <ac:chgData name="Pascalle Cup" userId="abbe84a0-611b-406e-b251-e8b4b71c069a" providerId="ADAL" clId="{75A9CFA0-2714-4D77-91A2-B0A2E7D94977}" dt="2021-12-01T14:30:05.880" v="298" actId="1076"/>
          <ac:spMkLst>
            <pc:docMk/>
            <pc:sldMk cId="3153703394" sldId="276"/>
            <ac:spMk id="5" creationId="{6CF01AF5-9EF8-46D2-8A0E-BC402EB43C96}"/>
          </ac:spMkLst>
        </pc:spChg>
        <pc:picChg chg="add del mod">
          <ac:chgData name="Pascalle Cup" userId="abbe84a0-611b-406e-b251-e8b4b71c069a" providerId="ADAL" clId="{75A9CFA0-2714-4D77-91A2-B0A2E7D94977}" dt="2021-12-01T14:29:33.973" v="297" actId="478"/>
          <ac:picMkLst>
            <pc:docMk/>
            <pc:sldMk cId="3153703394" sldId="276"/>
            <ac:picMk id="1026" creationId="{72054A1A-E1B4-4F42-909C-F46733AA1F78}"/>
          </ac:picMkLst>
        </pc:picChg>
      </pc:sldChg>
      <pc:sldChg chg="delSp mod">
        <pc:chgData name="Pascalle Cup" userId="abbe84a0-611b-406e-b251-e8b4b71c069a" providerId="ADAL" clId="{75A9CFA0-2714-4D77-91A2-B0A2E7D94977}" dt="2021-12-01T14:20:03.289" v="180" actId="478"/>
        <pc:sldMkLst>
          <pc:docMk/>
          <pc:sldMk cId="919063256" sldId="277"/>
        </pc:sldMkLst>
        <pc:spChg chg="del">
          <ac:chgData name="Pascalle Cup" userId="abbe84a0-611b-406e-b251-e8b4b71c069a" providerId="ADAL" clId="{75A9CFA0-2714-4D77-91A2-B0A2E7D94977}" dt="2021-12-01T14:20:03.289" v="180" actId="478"/>
          <ac:spMkLst>
            <pc:docMk/>
            <pc:sldMk cId="919063256" sldId="277"/>
            <ac:spMk id="2" creationId="{15D726E5-5210-4CF0-8197-8E2AAACDAEA8}"/>
          </ac:spMkLst>
        </pc:spChg>
      </pc:sldChg>
      <pc:sldChg chg="modSp mod">
        <pc:chgData name="Pascalle Cup" userId="abbe84a0-611b-406e-b251-e8b4b71c069a" providerId="ADAL" clId="{75A9CFA0-2714-4D77-91A2-B0A2E7D94977}" dt="2021-12-01T14:19:53.639" v="179" actId="20577"/>
        <pc:sldMkLst>
          <pc:docMk/>
          <pc:sldMk cId="3059110282" sldId="279"/>
        </pc:sldMkLst>
        <pc:spChg chg="mod">
          <ac:chgData name="Pascalle Cup" userId="abbe84a0-611b-406e-b251-e8b4b71c069a" providerId="ADAL" clId="{75A9CFA0-2714-4D77-91A2-B0A2E7D94977}" dt="2021-12-01T14:19:53.639" v="179" actId="20577"/>
          <ac:spMkLst>
            <pc:docMk/>
            <pc:sldMk cId="3059110282" sldId="279"/>
            <ac:spMk id="2" creationId="{3182D357-69D6-4ECD-AEEB-E79D61C35AF5}"/>
          </ac:spMkLst>
        </pc:spChg>
      </pc:sldChg>
      <pc:sldChg chg="modSp mod">
        <pc:chgData name="Pascalle Cup" userId="abbe84a0-611b-406e-b251-e8b4b71c069a" providerId="ADAL" clId="{75A9CFA0-2714-4D77-91A2-B0A2E7D94977}" dt="2021-12-01T14:16:28.892" v="172" actId="20577"/>
        <pc:sldMkLst>
          <pc:docMk/>
          <pc:sldMk cId="2511553166" sldId="283"/>
        </pc:sldMkLst>
        <pc:spChg chg="mod">
          <ac:chgData name="Pascalle Cup" userId="abbe84a0-611b-406e-b251-e8b4b71c069a" providerId="ADAL" clId="{75A9CFA0-2714-4D77-91A2-B0A2E7D94977}" dt="2021-12-01T14:13:39.632" v="19" actId="6549"/>
          <ac:spMkLst>
            <pc:docMk/>
            <pc:sldMk cId="2511553166" sldId="283"/>
            <ac:spMk id="19" creationId="{00000000-0000-0000-0000-000000000000}"/>
          </ac:spMkLst>
        </pc:spChg>
        <pc:spChg chg="mod">
          <ac:chgData name="Pascalle Cup" userId="abbe84a0-611b-406e-b251-e8b4b71c069a" providerId="ADAL" clId="{75A9CFA0-2714-4D77-91A2-B0A2E7D94977}" dt="2021-12-01T14:16:28.892" v="172" actId="20577"/>
          <ac:spMkLst>
            <pc:docMk/>
            <pc:sldMk cId="2511553166" sldId="283"/>
            <ac:spMk id="20" creationId="{00000000-0000-0000-0000-000000000000}"/>
          </ac:spMkLst>
        </pc:spChg>
        <pc:spChg chg="mod">
          <ac:chgData name="Pascalle Cup" userId="abbe84a0-611b-406e-b251-e8b4b71c069a" providerId="ADAL" clId="{75A9CFA0-2714-4D77-91A2-B0A2E7D94977}" dt="2021-12-01T14:15:55.350" v="153" actId="20577"/>
          <ac:spMkLst>
            <pc:docMk/>
            <pc:sldMk cId="2511553166" sldId="283"/>
            <ac:spMk id="23" creationId="{00000000-0000-0000-0000-000000000000}"/>
          </ac:spMkLst>
        </pc:spChg>
      </pc:sldChg>
      <pc:sldChg chg="modSp new mod">
        <pc:chgData name="Pascalle Cup" userId="abbe84a0-611b-406e-b251-e8b4b71c069a" providerId="ADAL" clId="{75A9CFA0-2714-4D77-91A2-B0A2E7D94977}" dt="2021-12-01T14:59:02.395" v="321" actId="20577"/>
        <pc:sldMkLst>
          <pc:docMk/>
          <pc:sldMk cId="1787715513" sldId="284"/>
        </pc:sldMkLst>
        <pc:spChg chg="mod">
          <ac:chgData name="Pascalle Cup" userId="abbe84a0-611b-406e-b251-e8b4b71c069a" providerId="ADAL" clId="{75A9CFA0-2714-4D77-91A2-B0A2E7D94977}" dt="2021-12-01T14:59:02.395" v="321" actId="20577"/>
          <ac:spMkLst>
            <pc:docMk/>
            <pc:sldMk cId="1787715513" sldId="284"/>
            <ac:spMk id="2" creationId="{9139536D-2AE1-4505-AFCD-4211E1FF29E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accent1_2" csCatId="accent1" phldr="1"/>
      <dgm:spPr/>
    </dgm:pt>
    <dgm:pt modelId="{B8A30073-D5E2-4310-B809-2B2536DAECD8}">
      <dgm:prSet phldrT="[Tekst]"/>
      <dgm:spPr/>
      <dgm:t>
        <a:bodyPr/>
        <a:lstStyle/>
        <a:p>
          <a:r>
            <a:rPr lang="nl-NL" dirty="0"/>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dirty="0"/>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dirty="0"/>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dirty="0"/>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dirty="0"/>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Belonen </a:t>
          </a:r>
        </a:p>
      </dsp:txBody>
      <dsp:txXfrm>
        <a:off x="7970839" y="1274748"/>
        <a:ext cx="1703161"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9AB4C-4AF7-4840-8B9D-53359F5C7BA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89DBC-C6A9-4B54-93A8-0E7B41814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FF2D4-26AC-4F50-AA4A-CA1B2800585D}"/>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200C5C49-5436-4BA7-B9C1-26F583DC8E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8F56C8B-9464-4408-9EC4-DDF8180A0762}"/>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67805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960C2-3C45-41B9-BF02-E3480F56362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4174839-F812-47B1-A945-4D5F1C133CD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620DDC-0DAF-4B4A-9DBE-16784BE80168}"/>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7DF968E0-BBF4-4D0B-910F-F637B0CEC3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2C671BB-97C3-4D90-8266-5A8424339EB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91326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8050652-66A7-4C79-BD6D-09B0A71E138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49BCBDA-839B-412E-8C2F-105EE2B8C31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BB44203-23A4-4BD3-B40F-CEDB8FE2BFE5}"/>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CF6341F1-9F20-4800-8F12-AE65B5CE59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3A3661A-D1AA-4306-8FFE-8459EF5F4A1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782325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B5DE5-F876-4EAB-8D30-534FC6CF02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99B7A9-FCA2-4F9A-A2D8-22E381ED4FD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A96B3A2-DDC9-42D8-B9C7-5E5E4B8D2434}"/>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B422AA95-5197-491F-9EC1-7827D933B3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1248323-CE6A-48DD-AB91-404C356AF471}"/>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6486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97BE4-7FF6-4126-BA6B-B681C3EEF76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9331661-5C2E-441E-9765-49043A5702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D91A777-C2D6-4AEE-80D3-73A3DF49FDDB}"/>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A0DDB6EE-C9CE-4E96-B57C-FB46A1AC808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5D8D8D1-86CB-45A7-9D5C-5F6AB3228B23}"/>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38263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CFE77-C597-47BC-B749-3806A491015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3726D4-F27B-40C6-9C47-3D05BBBF804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5241B92-3D44-4D47-8A6D-62C54982498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AFA1DD-C3C1-49B8-B30B-B4B6EE9615D8}"/>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8A450FE3-2A2E-4D0C-A34A-86C6AA760D6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9181330-E563-46E0-A366-01E5D71F5C1C}"/>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994252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D9DD0E-3B5B-490E-BBE1-FD8D36E4119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CD3B248-7398-4244-82D6-F9CBF3C5B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CC9D001-146B-4C6E-B638-71423B2F076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5DD7482-3889-45AB-A282-0A52C4BED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078446D-6297-4600-BB35-62DD23D78F8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51364C2-BB98-483F-8C0D-52F2243F8DD1}"/>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8" name="Tijdelijke aanduiding voor voettekst 7">
            <a:extLst>
              <a:ext uri="{FF2B5EF4-FFF2-40B4-BE49-F238E27FC236}">
                <a16:creationId xmlns:a16="http://schemas.microsoft.com/office/drawing/2014/main" id="{5D8263ED-F7FC-4AD7-ADD5-B6DA1F8912B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B3ECCF59-5645-4809-8780-42420B5EC854}"/>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150049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92615A-0A1F-4DBC-BE67-F4A618B10F9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180E47A-4B95-4DF8-A680-327F8D2E1562}"/>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4" name="Tijdelijke aanduiding voor voettekst 3">
            <a:extLst>
              <a:ext uri="{FF2B5EF4-FFF2-40B4-BE49-F238E27FC236}">
                <a16:creationId xmlns:a16="http://schemas.microsoft.com/office/drawing/2014/main" id="{EEDDDC6C-85E6-4165-AEB7-5852DAF6036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0F9B8AF-A44C-4BF9-8A75-6D902B4EE647}"/>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23730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2E896F5-DF0C-4C74-90EA-937930D36E0F}"/>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3" name="Tijdelijke aanduiding voor voettekst 2">
            <a:extLst>
              <a:ext uri="{FF2B5EF4-FFF2-40B4-BE49-F238E27FC236}">
                <a16:creationId xmlns:a16="http://schemas.microsoft.com/office/drawing/2014/main" id="{EC0A82B6-18E9-4B2C-82DC-CE43703ED31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25DF515-D7DE-4CAA-A3CD-EC54B6B128CD}"/>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788150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8A0A19-DAD4-47BB-B0A9-52A955564DC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01F6EEA5-C41E-4A63-9485-01E097652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EEF9AB4-3DE9-4152-BB1B-5047FA38EB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AF29E4-638C-4E46-88A8-BFC336C266C7}"/>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DA0C6485-5DA6-4FA3-8034-550B9FDB54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F45281-7738-4B18-94AF-3161AD7EC578}"/>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258241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72DE-6A91-4CE5-9FA8-5E33541F71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58FA7C7-8220-4F03-BC59-44A9201C74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5B1A1FE-6900-49D4-99AF-8A05270B4F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68FCA61-6109-4E71-B040-09694A4BA677}"/>
              </a:ext>
            </a:extLst>
          </p:cNvPr>
          <p:cNvSpPr>
            <a:spLocks noGrp="1"/>
          </p:cNvSpPr>
          <p:nvPr>
            <p:ph type="dt" sz="half" idx="10"/>
          </p:nvPr>
        </p:nvSpPr>
        <p:spPr/>
        <p:txBody>
          <a:bodyPr/>
          <a:lstStyle/>
          <a:p>
            <a:fld id="{69C4A31A-84F0-4C3F-9F3B-77A4E1D7702D}" type="datetimeFigureOut">
              <a:rPr lang="nl-NL" smtClean="0"/>
              <a:t>1-12-2021</a:t>
            </a:fld>
            <a:endParaRPr lang="nl-NL"/>
          </a:p>
        </p:txBody>
      </p:sp>
      <p:sp>
        <p:nvSpPr>
          <p:cNvPr id="6" name="Tijdelijke aanduiding voor voettekst 5">
            <a:extLst>
              <a:ext uri="{FF2B5EF4-FFF2-40B4-BE49-F238E27FC236}">
                <a16:creationId xmlns:a16="http://schemas.microsoft.com/office/drawing/2014/main" id="{81584A8C-43FE-419B-9F70-2B99232A0A0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3F1666F-364E-496C-8A04-9F6F95D2C517}"/>
              </a:ext>
            </a:extLst>
          </p:cNvPr>
          <p:cNvSpPr>
            <a:spLocks noGrp="1"/>
          </p:cNvSpPr>
          <p:nvPr>
            <p:ph type="sldNum" sz="quarter" idx="12"/>
          </p:nvPr>
        </p:nvSpPr>
        <p:spPr/>
        <p:txBody>
          <a:bodyPr/>
          <a:lstStyle/>
          <a:p>
            <a:fld id="{1879890F-32F4-42C9-B2AD-0012409F2734}" type="slidenum">
              <a:rPr lang="nl-NL" smtClean="0"/>
              <a:t>‹nr.›</a:t>
            </a:fld>
            <a:endParaRPr lang="nl-NL"/>
          </a:p>
        </p:txBody>
      </p:sp>
    </p:spTree>
    <p:extLst>
      <p:ext uri="{BB962C8B-B14F-4D97-AF65-F5344CB8AC3E}">
        <p14:creationId xmlns:p14="http://schemas.microsoft.com/office/powerpoint/2010/main" val="304282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DE0638C-48A2-4EF1-B281-5A8C068E9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DC86FBF-4C70-45B1-9CC9-5D70853F7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582286-4AB1-4009-95F9-82B22EC681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C4A31A-84F0-4C3F-9F3B-77A4E1D7702D}" type="datetimeFigureOut">
              <a:rPr lang="nl-NL" smtClean="0"/>
              <a:t>1-12-2021</a:t>
            </a:fld>
            <a:endParaRPr lang="nl-NL"/>
          </a:p>
        </p:txBody>
      </p:sp>
      <p:sp>
        <p:nvSpPr>
          <p:cNvPr id="5" name="Tijdelijke aanduiding voor voettekst 4">
            <a:extLst>
              <a:ext uri="{FF2B5EF4-FFF2-40B4-BE49-F238E27FC236}">
                <a16:creationId xmlns:a16="http://schemas.microsoft.com/office/drawing/2014/main" id="{F51BE7B1-94CC-464B-BB1F-FF50D36EDC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26C6339-627B-4D25-86F9-195760AAB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9890F-32F4-42C9-B2AD-0012409F2734}" type="slidenum">
              <a:rPr lang="nl-NL" smtClean="0"/>
              <a:t>‹nr.›</a:t>
            </a:fld>
            <a:endParaRPr lang="nl-NL"/>
          </a:p>
        </p:txBody>
      </p:sp>
    </p:spTree>
    <p:extLst>
      <p:ext uri="{BB962C8B-B14F-4D97-AF65-F5344CB8AC3E}">
        <p14:creationId xmlns:p14="http://schemas.microsoft.com/office/powerpoint/2010/main" val="1050049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www.movisie.nl/" TargetMode="Externa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movisie.nl/sites/movisie.nl/files/publication-attachment/Groene-vingers-in-de-buurt%20%5BMOV-13320328-1.0%5D.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a:solidFill>
                  <a:srgbClr val="FFFFFF"/>
                </a:solidFill>
              </a:rPr>
              <a:t>Goedemorgen!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dirty="0">
                <a:solidFill>
                  <a:srgbClr val="FFFFFF"/>
                </a:solidFill>
              </a:rPr>
              <a:t>Les 3 stad en wijk </a:t>
            </a:r>
          </a:p>
          <a:p>
            <a:r>
              <a:rPr lang="nl-NL" dirty="0">
                <a:solidFill>
                  <a:srgbClr val="FFFFFF"/>
                </a:solidFill>
              </a:rPr>
              <a:t>Leerjaar 2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29375" y="145413"/>
            <a:ext cx="11078245" cy="523220"/>
          </a:xfrm>
          <a:prstGeom prst="rect">
            <a:avLst/>
          </a:prstGeom>
          <a:noFill/>
        </p:spPr>
        <p:txBody>
          <a:bodyPr wrap="square" rtlCol="0">
            <a:spAutoFit/>
          </a:bodyPr>
          <a:lstStyle/>
          <a:p>
            <a:r>
              <a:rPr lang="nl-NL" sz="2800" dirty="0"/>
              <a:t>2122 MON LA3 SW Vrijwilligersmanagement</a:t>
            </a:r>
            <a:endParaRPr lang="nl-NL" sz="2000" dirty="0">
              <a:ea typeface="Calibri" pitchFamily="34" charset="0"/>
              <a:cs typeface="Arial" charset="0"/>
            </a:endParaRPr>
          </a:p>
        </p:txBody>
      </p:sp>
      <p:sp>
        <p:nvSpPr>
          <p:cNvPr id="6" name="Text Box 7"/>
          <p:cNvSpPr txBox="1">
            <a:spLocks noChangeArrowheads="1"/>
          </p:cNvSpPr>
          <p:nvPr/>
        </p:nvSpPr>
        <p:spPr bwMode="auto">
          <a:xfrm>
            <a:off x="1309705" y="1065200"/>
            <a:ext cx="5119086"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Leerdoel </a:t>
            </a:r>
          </a:p>
          <a:p>
            <a:r>
              <a:rPr lang="nl-NL" sz="1100" dirty="0">
                <a:latin typeface="Arial"/>
                <a:ea typeface="ＭＳ Ｐゴシック"/>
                <a:cs typeface="Arial"/>
              </a:rPr>
              <a:t>Je kunt uitleggen waarom en hoe je vrijwillige inzet kunt inzetten in je onderneming en hoe je kunt werken met de vrijwilligers. Je hebt inzicht in generaties, leefstijlen, transitiemomenten en levensfasen en begrijpt dat een goede groep vrijwilligers bestaat uit een diversiteit van mensen.</a:t>
            </a:r>
            <a:endParaRPr lang="nl-NL" sz="1100" dirty="0">
              <a:effectLst/>
              <a:latin typeface="Arial"/>
              <a:ea typeface="ＭＳ Ｐゴシック"/>
              <a:cs typeface="Arial"/>
            </a:endParaRPr>
          </a:p>
        </p:txBody>
      </p:sp>
      <p:sp>
        <p:nvSpPr>
          <p:cNvPr id="9" name="Text Box 14"/>
          <p:cNvSpPr txBox="1">
            <a:spLocks noChangeArrowheads="1"/>
          </p:cNvSpPr>
          <p:nvPr/>
        </p:nvSpPr>
        <p:spPr bwMode="auto">
          <a:xfrm>
            <a:off x="7762689" y="3395556"/>
            <a:ext cx="3933074" cy="717119"/>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Bronnen</a:t>
            </a:r>
          </a:p>
          <a:p>
            <a:pPr marL="176213" indent="-176213" defTabSz="457200">
              <a:lnSpc>
                <a:spcPct val="80000"/>
              </a:lnSpc>
              <a:spcBef>
                <a:spcPct val="50000"/>
              </a:spcBef>
              <a:buFontTx/>
              <a:buChar char="•"/>
              <a:tabLst>
                <a:tab pos="176213" algn="l"/>
                <a:tab pos="1163638" algn="l"/>
              </a:tabLst>
            </a:pPr>
            <a:r>
              <a:rPr lang="nl-NL" sz="1100" dirty="0">
                <a:hlinkClick r:id="rId2"/>
              </a:rPr>
              <a:t>https://www.movisie.nl/</a:t>
            </a:r>
            <a:endParaRPr lang="nl-NL" sz="1100" dirty="0"/>
          </a:p>
          <a:p>
            <a:pPr marL="176213" indent="-176213" defTabSz="457200">
              <a:lnSpc>
                <a:spcPct val="80000"/>
              </a:lnSpc>
              <a:spcBef>
                <a:spcPct val="50000"/>
              </a:spcBef>
              <a:buFontTx/>
              <a:buChar char="•"/>
              <a:tabLst>
                <a:tab pos="176213" algn="l"/>
                <a:tab pos="1163638" algn="l"/>
              </a:tabLst>
            </a:pPr>
            <a:r>
              <a:rPr lang="nl-NL" sz="1100" dirty="0">
                <a:ea typeface="Calibri" pitchFamily="34" charset="0"/>
                <a:cs typeface="Arial" charset="0"/>
              </a:rPr>
              <a:t>Wikiwijs</a:t>
            </a:r>
            <a:r>
              <a:rPr lang="en-US" sz="1100" dirty="0">
                <a:ea typeface="Calibri" pitchFamily="34" charset="0"/>
                <a:cs typeface="Arial" charset="0"/>
              </a:rPr>
              <a:t> </a:t>
            </a:r>
            <a:endParaRPr lang="nl-NL" sz="1100" dirty="0">
              <a:ea typeface="Calibri" pitchFamily="34" charset="0"/>
              <a:cs typeface="Arial" charset="0"/>
            </a:endParaRPr>
          </a:p>
        </p:txBody>
      </p:sp>
      <p:pic>
        <p:nvPicPr>
          <p:cNvPr id="12" name="Afbeelding 11"/>
          <p:cNvPicPr>
            <a:picLocks noChangeAspect="1"/>
          </p:cNvPicPr>
          <p:nvPr/>
        </p:nvPicPr>
        <p:blipFill>
          <a:blip r:embed="rId3"/>
          <a:stretch>
            <a:fillRect/>
          </a:stretch>
        </p:blipFill>
        <p:spPr>
          <a:xfrm>
            <a:off x="7309983" y="1031023"/>
            <a:ext cx="363917" cy="263054"/>
          </a:xfrm>
          <a:prstGeom prst="rect">
            <a:avLst/>
          </a:prstGeom>
        </p:spPr>
      </p:pic>
      <p:pic>
        <p:nvPicPr>
          <p:cNvPr id="13" name="Afbeelding 12"/>
          <p:cNvPicPr>
            <a:picLocks noChangeAspect="1"/>
          </p:cNvPicPr>
          <p:nvPr/>
        </p:nvPicPr>
        <p:blipFill>
          <a:blip r:embed="rId4"/>
          <a:stretch>
            <a:fillRect/>
          </a:stretch>
        </p:blipFill>
        <p:spPr>
          <a:xfrm>
            <a:off x="7322758" y="3447489"/>
            <a:ext cx="315289" cy="290796"/>
          </a:xfrm>
          <a:prstGeom prst="rect">
            <a:avLst/>
          </a:prstGeom>
        </p:spPr>
      </p:pic>
      <p:pic>
        <p:nvPicPr>
          <p:cNvPr id="15" name="Afbeelding 14"/>
          <p:cNvPicPr>
            <a:picLocks noChangeAspect="1"/>
          </p:cNvPicPr>
          <p:nvPr/>
        </p:nvPicPr>
        <p:blipFill rotWithShape="1">
          <a:blip r:embed="rId5"/>
          <a:srcRect l="17050" t="33024" r="61669" b="30375"/>
          <a:stretch/>
        </p:blipFill>
        <p:spPr>
          <a:xfrm>
            <a:off x="7345834" y="2619982"/>
            <a:ext cx="292213" cy="263054"/>
          </a:xfrm>
          <a:prstGeom prst="rect">
            <a:avLst/>
          </a:prstGeom>
        </p:spPr>
      </p:pic>
      <p:pic>
        <p:nvPicPr>
          <p:cNvPr id="16" name="Afbeelding 15"/>
          <p:cNvPicPr>
            <a:picLocks noChangeAspect="1"/>
          </p:cNvPicPr>
          <p:nvPr/>
        </p:nvPicPr>
        <p:blipFill>
          <a:blip r:embed="rId6"/>
          <a:stretch>
            <a:fillRect/>
          </a:stretch>
        </p:blipFill>
        <p:spPr>
          <a:xfrm>
            <a:off x="883665" y="3187405"/>
            <a:ext cx="299030" cy="416301"/>
          </a:xfrm>
          <a:prstGeom prst="rect">
            <a:avLst/>
          </a:prstGeom>
        </p:spPr>
      </p:pic>
      <p:pic>
        <p:nvPicPr>
          <p:cNvPr id="17" name="Afbeelding 16"/>
          <p:cNvPicPr>
            <a:picLocks noChangeAspect="1"/>
          </p:cNvPicPr>
          <p:nvPr/>
        </p:nvPicPr>
        <p:blipFill>
          <a:blip r:embed="rId7"/>
          <a:stretch>
            <a:fillRect/>
          </a:stretch>
        </p:blipFill>
        <p:spPr>
          <a:xfrm>
            <a:off x="926474" y="2216953"/>
            <a:ext cx="256221" cy="321303"/>
          </a:xfrm>
          <a:prstGeom prst="rect">
            <a:avLst/>
          </a:prstGeom>
        </p:spPr>
      </p:pic>
      <p:pic>
        <p:nvPicPr>
          <p:cNvPr id="18" name="Afbeelding 17"/>
          <p:cNvPicPr>
            <a:picLocks noChangeAspect="1"/>
          </p:cNvPicPr>
          <p:nvPr/>
        </p:nvPicPr>
        <p:blipFill rotWithShape="1">
          <a:blip r:embed="rId8"/>
          <a:srcRect l="21805" r="10840"/>
          <a:stretch/>
        </p:blipFill>
        <p:spPr>
          <a:xfrm>
            <a:off x="905070" y="1029801"/>
            <a:ext cx="314974" cy="412425"/>
          </a:xfrm>
          <a:prstGeom prst="rect">
            <a:avLst/>
          </a:prstGeom>
        </p:spPr>
      </p:pic>
      <p:sp>
        <p:nvSpPr>
          <p:cNvPr id="19" name="Text Box 9"/>
          <p:cNvSpPr txBox="1">
            <a:spLocks noChangeArrowheads="1"/>
          </p:cNvSpPr>
          <p:nvPr/>
        </p:nvSpPr>
        <p:spPr bwMode="auto">
          <a:xfrm>
            <a:off x="1309706" y="3162017"/>
            <a:ext cx="5119086" cy="24776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176213" indent="-176213">
              <a:tabLst>
                <a:tab pos="176213" algn="l"/>
                <a:tab pos="1163638" algn="l"/>
              </a:tabLst>
              <a:defRPr sz="2400">
                <a:solidFill>
                  <a:schemeClr val="tx1"/>
                </a:solidFill>
                <a:latin typeface="Arial" charset="0"/>
                <a:ea typeface="ＭＳ Ｐゴシック" pitchFamily="36" charset="-128"/>
              </a:defRPr>
            </a:lvl1pPr>
            <a:lvl2pPr marL="37931725" indent="-37474525">
              <a:tabLst>
                <a:tab pos="176213" algn="l"/>
                <a:tab pos="1163638" algn="l"/>
              </a:tabLst>
              <a:defRPr sz="2400">
                <a:solidFill>
                  <a:schemeClr val="tx1"/>
                </a:solidFill>
                <a:latin typeface="Arial" charset="0"/>
                <a:ea typeface="ＭＳ Ｐゴシック" pitchFamily="36" charset="-128"/>
              </a:defRPr>
            </a:lvl2pPr>
            <a:lvl3pPr>
              <a:tabLst>
                <a:tab pos="176213" algn="l"/>
                <a:tab pos="1163638" algn="l"/>
              </a:tabLst>
              <a:defRPr sz="2400">
                <a:solidFill>
                  <a:schemeClr val="tx1"/>
                </a:solidFill>
                <a:latin typeface="Arial" charset="0"/>
                <a:ea typeface="ＭＳ Ｐゴシック" pitchFamily="36" charset="-128"/>
              </a:defRPr>
            </a:lvl3pPr>
            <a:lvl4pPr>
              <a:tabLst>
                <a:tab pos="176213" algn="l"/>
                <a:tab pos="1163638" algn="l"/>
              </a:tabLst>
              <a:defRPr sz="2400">
                <a:solidFill>
                  <a:schemeClr val="tx1"/>
                </a:solidFill>
                <a:latin typeface="Arial" charset="0"/>
                <a:ea typeface="ＭＳ Ｐゴシック" pitchFamily="36" charset="-128"/>
              </a:defRPr>
            </a:lvl4pPr>
            <a:lvl5pPr>
              <a:tabLst>
                <a:tab pos="176213" algn="l"/>
                <a:tab pos="1163638" algn="l"/>
              </a:tabLst>
              <a:defRPr sz="2400">
                <a:solidFill>
                  <a:schemeClr val="tx1"/>
                </a:solidFill>
                <a:latin typeface="Arial" charset="0"/>
                <a:ea typeface="ＭＳ Ｐゴシック" pitchFamily="36" charset="-128"/>
              </a:defRPr>
            </a:lvl5pPr>
            <a:lvl6pPr marL="4572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6pPr>
            <a:lvl7pPr marL="9144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tabLst>
                <a:tab pos="176213" algn="l"/>
                <a:tab pos="1163638" algn="l"/>
              </a:tabLst>
              <a:defRPr sz="2400">
                <a:solidFill>
                  <a:schemeClr val="tx1"/>
                </a:solidFill>
                <a:latin typeface="Arial" charset="0"/>
                <a:ea typeface="ＭＳ Ｐゴシック" pitchFamily="36" charset="-128"/>
              </a:defRPr>
            </a:lvl9pPr>
          </a:lstStyle>
          <a:p>
            <a:pPr>
              <a:spcBef>
                <a:spcPct val="50000"/>
              </a:spcBef>
            </a:pPr>
            <a:r>
              <a:rPr lang="nl-NL" sz="1200" b="1" dirty="0"/>
              <a:t>Stappen</a:t>
            </a:r>
            <a:r>
              <a:rPr lang="nl-NL" sz="1100" b="1" dirty="0">
                <a:solidFill>
                  <a:srgbClr val="CCFF33"/>
                </a:solidFill>
              </a:rPr>
              <a:t>	</a:t>
            </a:r>
            <a:r>
              <a:rPr lang="nl-NL" sz="1100" b="1" dirty="0">
                <a:solidFill>
                  <a:srgbClr val="0070C0"/>
                </a:solidFill>
                <a:ea typeface="Calibri" pitchFamily="34" charset="0"/>
                <a:cs typeface="Arial" charset="0"/>
              </a:rPr>
              <a:t>		</a:t>
            </a:r>
            <a:endParaRPr lang="nl-NL" sz="1100" dirty="0">
              <a:ea typeface="Calibri" pitchFamily="34" charset="0"/>
              <a:cs typeface="Arial" charset="0"/>
            </a:endParaRPr>
          </a:p>
          <a:p>
            <a:pPr marL="175895" indent="-175895">
              <a:buFontTx/>
              <a:buChar char="•"/>
            </a:pPr>
            <a:r>
              <a:rPr lang="nl-NL" sz="1100" dirty="0">
                <a:latin typeface="Arial"/>
                <a:ea typeface="ＭＳ Ｐゴシック"/>
                <a:cs typeface="Arial"/>
              </a:rPr>
              <a:t>Brainstorm over de manier waarop het werken met vrijwilligers een vorm kan krijgen in je onderneming. </a:t>
            </a:r>
          </a:p>
          <a:p>
            <a:pPr marL="175895" indent="-175895">
              <a:buFontTx/>
              <a:buChar char="•"/>
            </a:pPr>
            <a:r>
              <a:rPr lang="nl-NL" sz="1100" dirty="0">
                <a:latin typeface="Arial"/>
                <a:ea typeface="ＭＳ Ｐゴシック"/>
                <a:cs typeface="Arial"/>
              </a:rPr>
              <a:t>Formuleer de </a:t>
            </a:r>
            <a:r>
              <a:rPr lang="nl-NL" sz="1100" dirty="0" err="1">
                <a:latin typeface="Arial"/>
                <a:ea typeface="ＭＳ Ｐゴシック"/>
                <a:cs typeface="Arial"/>
              </a:rPr>
              <a:t>unique</a:t>
            </a:r>
            <a:r>
              <a:rPr lang="nl-NL" sz="1100" dirty="0">
                <a:latin typeface="Arial"/>
                <a:ea typeface="ＭＳ Ｐゴシック"/>
                <a:cs typeface="Arial"/>
              </a:rPr>
              <a:t> </a:t>
            </a:r>
            <a:r>
              <a:rPr lang="nl-NL" sz="1100" dirty="0" err="1">
                <a:latin typeface="Arial"/>
                <a:ea typeface="ＭＳ Ｐゴシック"/>
                <a:cs typeface="Arial"/>
              </a:rPr>
              <a:t>selling</a:t>
            </a:r>
            <a:r>
              <a:rPr lang="nl-NL" sz="1100" dirty="0">
                <a:latin typeface="Arial"/>
                <a:ea typeface="ＭＳ Ｐゴシック"/>
                <a:cs typeface="Arial"/>
              </a:rPr>
              <a:t> points (USP’s) die je ziet door de inzet van vrijwilligers.  </a:t>
            </a:r>
          </a:p>
          <a:p>
            <a:pPr marL="175895" indent="-175895">
              <a:buFontTx/>
              <a:buChar char="•"/>
            </a:pPr>
            <a:r>
              <a:rPr lang="nl-NL" sz="1100" dirty="0">
                <a:latin typeface="Arial"/>
                <a:ea typeface="ＭＳ Ｐゴシック"/>
                <a:cs typeface="Arial"/>
              </a:rPr>
              <a:t>Verdiep je in de verschillende generaties, hun kenmerken en sleutelervaringen.</a:t>
            </a:r>
            <a:endParaRPr lang="nl-NL" sz="1100" dirty="0">
              <a:cs typeface="Arial"/>
            </a:endParaRPr>
          </a:p>
          <a:p>
            <a:pPr marL="175895" indent="-175895">
              <a:buFontTx/>
              <a:buChar char="•"/>
            </a:pPr>
            <a:r>
              <a:rPr lang="nl-NL" sz="1100" dirty="0">
                <a:latin typeface="Arial"/>
                <a:ea typeface="ＭＳ Ｐゴシック"/>
                <a:cs typeface="Arial"/>
              </a:rPr>
              <a:t>Leg 5 transitiemomenten uit die bepalend zijn in een mensenleven.</a:t>
            </a:r>
          </a:p>
          <a:p>
            <a:pPr marL="175895" indent="-175895">
              <a:buFontTx/>
              <a:buChar char="•"/>
            </a:pPr>
            <a:r>
              <a:rPr lang="nl-NL" sz="1100" dirty="0">
                <a:latin typeface="Arial"/>
                <a:ea typeface="ＭＳ Ｐゴシック"/>
                <a:cs typeface="Arial"/>
              </a:rPr>
              <a:t>Werk uit wat er bedoeld wordt met episodische vrijwilligers, traditionele vrijwilligers en geleide vrijwilligers.</a:t>
            </a:r>
          </a:p>
          <a:p>
            <a:pPr marL="175895" indent="-175895">
              <a:buFontTx/>
              <a:buChar char="•"/>
            </a:pPr>
            <a:r>
              <a:rPr lang="nl-NL" sz="1100" dirty="0">
                <a:latin typeface="Arial"/>
                <a:ea typeface="ＭＳ Ｐゴシック"/>
                <a:cs typeface="Arial"/>
              </a:rPr>
              <a:t>Beschrijf wat de drie belangrijkste onderdelen zijn in het werken met deze drie typen vrijwilligers.  </a:t>
            </a:r>
            <a:endParaRPr lang="nl-NL" sz="1000" dirty="0"/>
          </a:p>
          <a:p>
            <a:pPr marL="175895" indent="-175895">
              <a:buFontTx/>
              <a:buChar char="•"/>
            </a:pPr>
            <a:r>
              <a:rPr lang="nl-NL" sz="1100" dirty="0">
                <a:latin typeface="Arial"/>
                <a:ea typeface="ＭＳ Ｐゴシック"/>
                <a:cs typeface="Arial"/>
              </a:rPr>
              <a:t>Leg een verband tussen al je bevindingen en de manier waarop je vrijwillige inzet in je IBS wil vormgeven. </a:t>
            </a:r>
            <a:endParaRPr lang="nl-NL" sz="1100" dirty="0">
              <a:cs typeface="Arial" charset="0"/>
            </a:endParaRPr>
          </a:p>
        </p:txBody>
      </p:sp>
      <p:sp>
        <p:nvSpPr>
          <p:cNvPr id="20" name="Text Box 17"/>
          <p:cNvSpPr txBox="1">
            <a:spLocks noChangeArrowheads="1"/>
          </p:cNvSpPr>
          <p:nvPr/>
        </p:nvSpPr>
        <p:spPr bwMode="auto">
          <a:xfrm>
            <a:off x="7762689" y="1029801"/>
            <a:ext cx="3933074" cy="1461939"/>
          </a:xfrm>
          <a:prstGeom prst="rect">
            <a:avLst/>
          </a:prstGeom>
          <a:noFill/>
          <a:ln w="9525">
            <a:solidFill>
              <a:schemeClr val="tx1"/>
            </a:solidFill>
            <a:miter lim="800000"/>
            <a:headEnd/>
            <a:tailEnd/>
          </a:ln>
          <a:effectLst/>
        </p:spPr>
        <p:txBody>
          <a:bodyPr wrap="square">
            <a:spAutoFit/>
          </a:bodyPr>
          <a:lstStyle/>
          <a:p>
            <a:pPr>
              <a:defRPr/>
            </a:pPr>
            <a:r>
              <a:rPr lang="nl-NL" sz="1200" b="1" dirty="0">
                <a:latin typeface="Arial" panose="020B0604020202020204" pitchFamily="34" charset="0"/>
                <a:ea typeface="Calibri" pitchFamily="34" charset="0"/>
                <a:cs typeface="Arial" panose="020B0604020202020204" pitchFamily="34" charset="0"/>
              </a:rPr>
              <a:t>Samenwerken</a:t>
            </a:r>
            <a:r>
              <a:rPr lang="nl-NL" sz="1100" b="1" dirty="0">
                <a:latin typeface="Arial" panose="020B0604020202020204" pitchFamily="34" charset="0"/>
                <a:ea typeface="Calibri" pitchFamily="34" charset="0"/>
                <a:cs typeface="Arial" panose="020B0604020202020204" pitchFamily="34" charset="0"/>
              </a:rPr>
              <a:t>			</a:t>
            </a:r>
          </a:p>
          <a:p>
            <a:pPr marL="171450" indent="-171450" eaLnBrk="0" hangingPunct="0">
              <a:buFont typeface="Arial" pitchFamily="34" charset="0"/>
              <a:buChar char="•"/>
            </a:pPr>
            <a:r>
              <a:rPr lang="nl-NL" sz="1100" dirty="0">
                <a:ea typeface="Calibri" pitchFamily="34" charset="0"/>
                <a:cs typeface="Arial" charset="0"/>
              </a:rPr>
              <a:t>Dit product maak je alleen.</a:t>
            </a:r>
          </a:p>
          <a:p>
            <a:pPr marL="171450" indent="-171450" eaLnBrk="0" hangingPunct="0">
              <a:buFont typeface="Arial" pitchFamily="34" charset="0"/>
              <a:buChar char="•"/>
            </a:pPr>
            <a:r>
              <a:rPr lang="nl-NL" sz="1100" dirty="0">
                <a:ea typeface="Calibri" pitchFamily="34" charset="0"/>
                <a:cs typeface="Arial" charset="0"/>
              </a:rPr>
              <a:t>Lever je product in via Teams</a:t>
            </a:r>
          </a:p>
          <a:p>
            <a:pPr marL="171450" indent="-171450" eaLnBrk="0" hangingPunct="0">
              <a:buFont typeface="Arial" pitchFamily="34" charset="0"/>
              <a:buChar char="•"/>
            </a:pPr>
            <a:r>
              <a:rPr lang="nl-NL" sz="1100" dirty="0">
                <a:ea typeface="Calibri" pitchFamily="34" charset="0"/>
                <a:cs typeface="Arial" charset="0"/>
              </a:rPr>
              <a:t>Tijdens de expert-les van 13-1-2022 geven we elkaar feedback </a:t>
            </a:r>
          </a:p>
          <a:p>
            <a:pPr marL="171450" indent="-171450" eaLnBrk="0" hangingPunct="0">
              <a:buFont typeface="Arial" pitchFamily="34" charset="0"/>
              <a:buChar char="•"/>
            </a:pPr>
            <a:r>
              <a:rPr lang="nl-NL" sz="1100" dirty="0">
                <a:ea typeface="Calibri" pitchFamily="34" charset="0"/>
                <a:cs typeface="Arial" charset="0"/>
              </a:rPr>
              <a:t>Geef feedback op de producten van anderen en ontvang feedback</a:t>
            </a:r>
          </a:p>
          <a:p>
            <a:pPr marL="171450" indent="-171450" eaLnBrk="0" hangingPunct="0">
              <a:buFont typeface="Arial" pitchFamily="34" charset="0"/>
              <a:buChar char="•"/>
            </a:pPr>
            <a:r>
              <a:rPr lang="nl-NL" sz="1100" dirty="0">
                <a:ea typeface="Calibri" pitchFamily="34" charset="0"/>
                <a:cs typeface="Arial" charset="0"/>
              </a:rPr>
              <a:t>Beschrijf in je reflectieverslag hoe je het feedback geven ervaren hebt. </a:t>
            </a:r>
          </a:p>
        </p:txBody>
      </p:sp>
      <p:sp>
        <p:nvSpPr>
          <p:cNvPr id="21" name="Text Box 8"/>
          <p:cNvSpPr txBox="1">
            <a:spLocks noChangeArrowheads="1"/>
          </p:cNvSpPr>
          <p:nvPr/>
        </p:nvSpPr>
        <p:spPr bwMode="auto">
          <a:xfrm>
            <a:off x="1309706" y="2216953"/>
            <a:ext cx="5119086" cy="615553"/>
          </a:xfrm>
          <a:prstGeom prst="rect">
            <a:avLst/>
          </a:prstGeom>
          <a:noFill/>
          <a:ln w="9525">
            <a:solidFill>
              <a:schemeClr val="tx1"/>
            </a:solidFill>
            <a:miter lim="800000"/>
            <a:headEnd/>
            <a:tailEnd/>
          </a:ln>
          <a:effectLst/>
        </p:spPr>
        <p:txBody>
          <a:bodyPr wrap="square">
            <a:spAutoFit/>
          </a:bodyPr>
          <a:lstStyle>
            <a:lvl1pPr>
              <a:defRPr sz="2400">
                <a:solidFill>
                  <a:schemeClr val="tx1"/>
                </a:solidFill>
                <a:latin typeface="Arial" charset="0"/>
                <a:ea typeface="ＭＳ Ｐゴシック" pitchFamily="36" charset="-128"/>
              </a:defRPr>
            </a:lvl1pPr>
            <a:lvl2pPr marL="37931725" indent="-37474525">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spcBef>
                <a:spcPct val="50000"/>
              </a:spcBef>
            </a:pPr>
            <a:r>
              <a:rPr lang="nl-NL" sz="1200" b="1" dirty="0"/>
              <a:t>Product </a:t>
            </a:r>
            <a:r>
              <a:rPr lang="nl-NL" sz="1100" b="1" dirty="0">
                <a:solidFill>
                  <a:srgbClr val="0099FF"/>
                </a:solidFill>
              </a:rPr>
              <a:t>	</a:t>
            </a:r>
          </a:p>
          <a:p>
            <a:pPr indent="1270">
              <a:tabLst>
                <a:tab pos="1163638" algn="l"/>
              </a:tabLst>
            </a:pPr>
            <a:r>
              <a:rPr lang="nl-NL" sz="1100" dirty="0">
                <a:latin typeface="Arial"/>
                <a:ea typeface="ＭＳ Ｐゴシック"/>
                <a:cs typeface="Arial"/>
              </a:rPr>
              <a:t>Je maakt een schriftelijk verslag waarin onderstaande stappen terugkomen en je tot slot uitlegt op welke manier jij vrijwillige inzet in je IBS  vormgeeft. </a:t>
            </a:r>
            <a:endParaRPr lang="nl-NL" sz="1100" dirty="0">
              <a:cs typeface="Arial" charset="0"/>
            </a:endParaRPr>
          </a:p>
        </p:txBody>
      </p:sp>
      <p:sp>
        <p:nvSpPr>
          <p:cNvPr id="23" name="Text Box 14"/>
          <p:cNvSpPr txBox="1">
            <a:spLocks noChangeArrowheads="1"/>
          </p:cNvSpPr>
          <p:nvPr/>
        </p:nvSpPr>
        <p:spPr bwMode="auto">
          <a:xfrm>
            <a:off x="7762689" y="2619982"/>
            <a:ext cx="3933074" cy="615553"/>
          </a:xfrm>
          <a:prstGeom prst="rect">
            <a:avLst/>
          </a:prstGeom>
          <a:noFill/>
          <a:ln w="9525">
            <a:solidFill>
              <a:schemeClr val="tx1"/>
            </a:solidFill>
            <a:miter lim="800000"/>
            <a:headEnd/>
            <a:tailEnd/>
          </a:ln>
          <a:effectLst/>
        </p:spPr>
        <p:txBody>
          <a:bodyPr wrap="square">
            <a:spAutoFit/>
          </a:bodyPr>
          <a:lstStyle>
            <a:lvl1pPr marL="457200" indent="-457200" defTabSz="808038">
              <a:defRPr sz="2400">
                <a:solidFill>
                  <a:schemeClr val="tx1"/>
                </a:solidFill>
                <a:latin typeface="Arial" charset="0"/>
                <a:ea typeface="ＭＳ Ｐゴシック" pitchFamily="36" charset="-128"/>
              </a:defRPr>
            </a:lvl1pPr>
            <a:lvl2pPr marL="37931725" indent="-37474525" defTabSz="808038">
              <a:defRPr sz="2400">
                <a:solidFill>
                  <a:schemeClr val="tx1"/>
                </a:solidFill>
                <a:latin typeface="Arial" charset="0"/>
                <a:ea typeface="ＭＳ Ｐゴシック" pitchFamily="36" charset="-128"/>
              </a:defRPr>
            </a:lvl2pPr>
            <a:lvl3pPr>
              <a:defRPr sz="2400">
                <a:solidFill>
                  <a:schemeClr val="tx1"/>
                </a:solidFill>
                <a:latin typeface="Arial" charset="0"/>
                <a:ea typeface="ＭＳ Ｐゴシック" pitchFamily="36" charset="-128"/>
              </a:defRPr>
            </a:lvl3pPr>
            <a:lvl4pPr>
              <a:defRPr sz="2400">
                <a:solidFill>
                  <a:schemeClr val="tx1"/>
                </a:solidFill>
                <a:latin typeface="Arial" charset="0"/>
                <a:ea typeface="ＭＳ Ｐゴシック" pitchFamily="36" charset="-128"/>
              </a:defRPr>
            </a:lvl4pPr>
            <a:lvl5pPr>
              <a:defRPr sz="2400">
                <a:solidFill>
                  <a:schemeClr val="tx1"/>
                </a:solidFill>
                <a:latin typeface="Arial" charset="0"/>
                <a:ea typeface="ＭＳ Ｐゴシック" pitchFamily="36" charset="-128"/>
              </a:defRPr>
            </a:lvl5pPr>
            <a:lvl6pPr marL="457200" eaLnBrk="0" fontAlgn="base" hangingPunct="0">
              <a:spcBef>
                <a:spcPct val="0"/>
              </a:spcBef>
              <a:spcAft>
                <a:spcPct val="0"/>
              </a:spcAft>
              <a:defRPr sz="2400">
                <a:solidFill>
                  <a:schemeClr val="tx1"/>
                </a:solidFill>
                <a:latin typeface="Arial" charset="0"/>
                <a:ea typeface="ＭＳ Ｐゴシック" pitchFamily="36" charset="-128"/>
              </a:defRPr>
            </a:lvl6pPr>
            <a:lvl7pPr marL="914400" eaLnBrk="0" fontAlgn="base" hangingPunct="0">
              <a:spcBef>
                <a:spcPct val="0"/>
              </a:spcBef>
              <a:spcAft>
                <a:spcPct val="0"/>
              </a:spcAft>
              <a:defRPr sz="2400">
                <a:solidFill>
                  <a:schemeClr val="tx1"/>
                </a:solidFill>
                <a:latin typeface="Arial" charset="0"/>
                <a:ea typeface="ＭＳ Ｐゴシック" pitchFamily="36" charset="-128"/>
              </a:defRPr>
            </a:lvl7pPr>
            <a:lvl8pPr marL="1371600" eaLnBrk="0" fontAlgn="base" hangingPunct="0">
              <a:spcBef>
                <a:spcPct val="0"/>
              </a:spcBef>
              <a:spcAft>
                <a:spcPct val="0"/>
              </a:spcAft>
              <a:defRPr sz="2400">
                <a:solidFill>
                  <a:schemeClr val="tx1"/>
                </a:solidFill>
                <a:latin typeface="Arial" charset="0"/>
                <a:ea typeface="ＭＳ Ｐゴシック" pitchFamily="36" charset="-128"/>
              </a:defRPr>
            </a:lvl8pPr>
            <a:lvl9pPr marL="1828800" eaLnBrk="0" fontAlgn="base" hangingPunct="0">
              <a:spcBef>
                <a:spcPct val="0"/>
              </a:spcBef>
              <a:spcAft>
                <a:spcPct val="0"/>
              </a:spcAft>
              <a:defRPr sz="2400">
                <a:solidFill>
                  <a:schemeClr val="tx1"/>
                </a:solidFill>
                <a:latin typeface="Arial" charset="0"/>
                <a:ea typeface="ＭＳ Ｐゴシック" pitchFamily="36" charset="-128"/>
              </a:defRPr>
            </a:lvl9pPr>
          </a:lstStyle>
          <a:p>
            <a:pPr>
              <a:defRPr/>
            </a:pPr>
            <a:r>
              <a:rPr lang="nl-NL" sz="1200" b="1" dirty="0">
                <a:ea typeface="Calibri" pitchFamily="34" charset="0"/>
                <a:cs typeface="Arial" charset="0"/>
              </a:rPr>
              <a:t>Bijeenkomsten &amp; Tijd</a:t>
            </a:r>
          </a:p>
          <a:p>
            <a:pPr marL="0" indent="0">
              <a:defRPr/>
            </a:pPr>
            <a:r>
              <a:rPr lang="nl-NL" sz="1100" dirty="0">
                <a:ea typeface="Calibri" pitchFamily="34" charset="0"/>
                <a:cs typeface="Arial" charset="0"/>
              </a:rPr>
              <a:t>Specialisatie lessen Stad en wijk</a:t>
            </a:r>
          </a:p>
          <a:p>
            <a:pPr marL="0" indent="0">
              <a:defRPr/>
            </a:pPr>
            <a:r>
              <a:rPr lang="nl-NL" sz="1100" dirty="0">
                <a:ea typeface="Calibri" pitchFamily="34" charset="0"/>
                <a:cs typeface="Arial" charset="0"/>
              </a:rPr>
              <a:t>Deadline inleveren LA = 22-12-2021.</a:t>
            </a:r>
          </a:p>
        </p:txBody>
      </p:sp>
      <p:pic>
        <p:nvPicPr>
          <p:cNvPr id="22" name="Afbeelding 21">
            <a:extLst>
              <a:ext uri="{FF2B5EF4-FFF2-40B4-BE49-F238E27FC236}">
                <a16:creationId xmlns:a16="http://schemas.microsoft.com/office/drawing/2014/main" id="{4CA5E31B-83E4-43CF-8C34-ABE2770FD6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2500" y="4497355"/>
            <a:ext cx="1535535" cy="1535535"/>
          </a:xfrm>
          <a:prstGeom prst="rect">
            <a:avLst/>
          </a:prstGeom>
        </p:spPr>
      </p:pic>
    </p:spTree>
    <p:extLst>
      <p:ext uri="{BB962C8B-B14F-4D97-AF65-F5344CB8AC3E}">
        <p14:creationId xmlns:p14="http://schemas.microsoft.com/office/powerpoint/2010/main" val="2511553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39536D-2AE1-4505-AFCD-4211E1FF29EC}"/>
              </a:ext>
            </a:extLst>
          </p:cNvPr>
          <p:cNvSpPr>
            <a:spLocks noGrp="1"/>
          </p:cNvSpPr>
          <p:nvPr>
            <p:ph type="ctrTitle"/>
          </p:nvPr>
        </p:nvSpPr>
        <p:spPr/>
        <p:txBody>
          <a:bodyPr/>
          <a:lstStyle/>
          <a:p>
            <a:r>
              <a:rPr lang="nl-NL" dirty="0"/>
              <a:t>Op naar Udenhout!</a:t>
            </a:r>
          </a:p>
        </p:txBody>
      </p:sp>
      <p:sp>
        <p:nvSpPr>
          <p:cNvPr id="3" name="Ondertitel 2">
            <a:extLst>
              <a:ext uri="{FF2B5EF4-FFF2-40B4-BE49-F238E27FC236}">
                <a16:creationId xmlns:a16="http://schemas.microsoft.com/office/drawing/2014/main" id="{756BEA12-38CA-44CF-8C11-C8D395AAB3E0}"/>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178771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Mijn Leefomgeving </a:t>
            </a: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dirty="0" err="1">
                <a:solidFill>
                  <a:schemeClr val="accent1"/>
                </a:solidFill>
                <a:latin typeface="Arial" panose="020B0604020202020204" pitchFamily="34" charset="0"/>
                <a:cs typeface="Arial" panose="020B0604020202020204" pitchFamily="34" charset="0"/>
              </a:rPr>
              <a:t>Expertles</a:t>
            </a:r>
            <a:r>
              <a:rPr lang="nl-NL" sz="4400" b="1" dirty="0">
                <a:solidFill>
                  <a:schemeClr val="accent1"/>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594901923"/>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dirty="0">
                          <a:solidFill>
                            <a:schemeClr val="bg2"/>
                          </a:solidFill>
                        </a:rPr>
                        <a:t>Week 1</a:t>
                      </a:r>
                      <a:endParaRPr lang="nl-NL" sz="1400" b="0" kern="1200" dirty="0">
                        <a:solidFill>
                          <a:schemeClr val="bg2"/>
                        </a:solidFill>
                        <a:latin typeface="+mn-lt"/>
                        <a:ea typeface="+mn-ea"/>
                        <a:cs typeface="+mn-cs"/>
                      </a:endParaRPr>
                    </a:p>
                  </a:txBody>
                  <a:tcPr anchor="ctr"/>
                </a:tc>
                <a:tc>
                  <a:txBody>
                    <a:bodyPr/>
                    <a:lstStyle/>
                    <a:p>
                      <a:pPr marL="0" algn="ctr" defTabSz="914400" rtl="0" eaLnBrk="1" latinLnBrk="0" hangingPunct="1"/>
                      <a:r>
                        <a:rPr lang="nl-NL" sz="1400" b="0" kern="1200" dirty="0">
                          <a:solidFill>
                            <a:schemeClr val="bg2"/>
                          </a:solidFill>
                        </a:rPr>
                        <a:t>Week 2</a:t>
                      </a:r>
                      <a:endParaRPr lang="nl-NL" sz="1400" b="0" kern="1200" dirty="0">
                        <a:solidFill>
                          <a:schemeClr val="bg2"/>
                        </a:solidFill>
                        <a:latin typeface="+mn-lt"/>
                        <a:ea typeface="+mn-ea"/>
                        <a:cs typeface="+mn-cs"/>
                      </a:endParaRPr>
                    </a:p>
                  </a:txBody>
                  <a:tcPr anchor="ctr"/>
                </a:tc>
                <a:tc>
                  <a:txBody>
                    <a:bodyPr/>
                    <a:lstStyle/>
                    <a:p>
                      <a:pPr algn="ctr"/>
                      <a:r>
                        <a:rPr lang="nl-NL" sz="1400" b="1" kern="1200" dirty="0">
                          <a:solidFill>
                            <a:schemeClr val="tx1"/>
                          </a:solidFill>
                        </a:rPr>
                        <a:t>Week 3</a:t>
                      </a:r>
                      <a:endParaRPr lang="nl-NL" sz="1400" b="1" kern="1200" dirty="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dirty="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3 van donderdag 2-11-2021</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Leerjaar 2</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dirty="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1200329"/>
          </a:xfrm>
          <a:prstGeom prst="rect">
            <a:avLst/>
          </a:prstGeom>
          <a:noFill/>
        </p:spPr>
        <p:txBody>
          <a:bodyPr wrap="square">
            <a:spAutoFit/>
          </a:bodyPr>
          <a:lstStyle/>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Werken met vrijwilligers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de fases en ‘motiveren’ </a:t>
            </a:r>
            <a:endParaRPr lang="nl-NL" sz="2400" dirty="0">
              <a:effectLst/>
              <a:latin typeface="Arial" panose="020B0604020202020204" pitchFamily="34" charset="0"/>
              <a:ea typeface="Calibri" panose="020F0502020204030204" pitchFamily="34" charset="0"/>
              <a:cs typeface="Times New Roman" panose="02020603050405020304" pitchFamily="18" charset="0"/>
            </a:endParaRPr>
          </a:p>
          <a:p>
            <a:r>
              <a:rPr lang="nl-NL" sz="2400" dirty="0">
                <a:effectLst/>
                <a:latin typeface="Calibri" panose="020F0502020204030204" pitchFamily="34" charset="0"/>
                <a:ea typeface="Times New Roman" panose="02020603050405020304" pitchFamily="18" charset="0"/>
                <a:cs typeface="Times New Roman" panose="02020603050405020304" pitchFamily="18" charset="0"/>
              </a:rPr>
              <a:t>&gt; verdieping op de fases </a:t>
            </a:r>
            <a:endParaRPr lang="nl-NL" sz="2800" dirty="0"/>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dirty="0">
                <a:latin typeface="Arial" panose="020B0604020202020204" pitchFamily="34" charset="0"/>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8E74F73D-0840-4FA1-9847-2D7EE5798E5E}"/>
              </a:ext>
            </a:extLst>
          </p:cNvPr>
          <p:cNvSpPr txBox="1"/>
          <p:nvPr/>
        </p:nvSpPr>
        <p:spPr>
          <a:xfrm>
            <a:off x="1143000" y="1083365"/>
            <a:ext cx="7484165" cy="584775"/>
          </a:xfrm>
          <a:prstGeom prst="rect">
            <a:avLst/>
          </a:prstGeom>
          <a:noFill/>
        </p:spPr>
        <p:txBody>
          <a:bodyPr wrap="square" rtlCol="0">
            <a:spAutoFit/>
          </a:bodyPr>
          <a:lstStyle/>
          <a:p>
            <a:r>
              <a:rPr lang="nl-NL" sz="3200" dirty="0"/>
              <a:t>Programma van vandaag: </a:t>
            </a:r>
          </a:p>
        </p:txBody>
      </p:sp>
      <p:sp>
        <p:nvSpPr>
          <p:cNvPr id="2" name="Tekstvak 1">
            <a:extLst>
              <a:ext uri="{FF2B5EF4-FFF2-40B4-BE49-F238E27FC236}">
                <a16:creationId xmlns:a16="http://schemas.microsoft.com/office/drawing/2014/main" id="{3A166966-CB86-421C-A486-4B013FBA7058}"/>
              </a:ext>
            </a:extLst>
          </p:cNvPr>
          <p:cNvSpPr txBox="1"/>
          <p:nvPr/>
        </p:nvSpPr>
        <p:spPr>
          <a:xfrm>
            <a:off x="1143000" y="1864425"/>
            <a:ext cx="7939361" cy="2031325"/>
          </a:xfrm>
          <a:prstGeom prst="rect">
            <a:avLst/>
          </a:prstGeom>
          <a:noFill/>
        </p:spPr>
        <p:txBody>
          <a:bodyPr wrap="square" rtlCol="0">
            <a:spAutoFit/>
          </a:bodyPr>
          <a:lstStyle/>
          <a:p>
            <a:r>
              <a:rPr lang="nl-NL" dirty="0"/>
              <a:t>9.00 	vervolg thema ‘vrijwilligerswerk’</a:t>
            </a:r>
          </a:p>
          <a:p>
            <a:r>
              <a:rPr lang="nl-NL" dirty="0"/>
              <a:t>10.15 	introductie LA 3</a:t>
            </a:r>
          </a:p>
          <a:p>
            <a:r>
              <a:rPr lang="nl-NL" dirty="0"/>
              <a:t>10.30 	vertrek naar Udenhout</a:t>
            </a:r>
          </a:p>
          <a:p>
            <a:r>
              <a:rPr lang="nl-NL" dirty="0"/>
              <a:t>11.00 	afspraak met John, een van de initiatiefnemers </a:t>
            </a:r>
          </a:p>
          <a:p>
            <a:r>
              <a:rPr lang="nl-NL" dirty="0"/>
              <a:t>12.00 	terug naar Tilburg </a:t>
            </a:r>
          </a:p>
          <a:p>
            <a:endParaRPr lang="nl-NL" dirty="0"/>
          </a:p>
          <a:p>
            <a:endParaRPr lang="nl-NL" dirty="0"/>
          </a:p>
        </p:txBody>
      </p:sp>
    </p:spTree>
    <p:extLst>
      <p:ext uri="{BB962C8B-B14F-4D97-AF65-F5344CB8AC3E}">
        <p14:creationId xmlns:p14="http://schemas.microsoft.com/office/powerpoint/2010/main" val="169117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nvGraphicFramePr>
        <p:xfrm>
          <a:off x="1043622" y="20112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vak 4">
            <a:extLst>
              <a:ext uri="{FF2B5EF4-FFF2-40B4-BE49-F238E27FC236}">
                <a16:creationId xmlns:a16="http://schemas.microsoft.com/office/drawing/2014/main" id="{03218BDD-1FB5-43DD-8B69-A251F9DAF9FA}"/>
              </a:ext>
            </a:extLst>
          </p:cNvPr>
          <p:cNvSpPr txBox="1"/>
          <p:nvPr/>
        </p:nvSpPr>
        <p:spPr>
          <a:xfrm>
            <a:off x="952500" y="857250"/>
            <a:ext cx="9934575" cy="1077218"/>
          </a:xfrm>
          <a:prstGeom prst="rect">
            <a:avLst/>
          </a:prstGeom>
          <a:noFill/>
        </p:spPr>
        <p:txBody>
          <a:bodyPr wrap="square" rtlCol="0">
            <a:spAutoFit/>
          </a:bodyPr>
          <a:lstStyle/>
          <a:p>
            <a:r>
              <a:rPr lang="nl-NL" sz="3200" dirty="0">
                <a:solidFill>
                  <a:schemeClr val="accent1"/>
                </a:solidFill>
              </a:rPr>
              <a:t>Fases in het werken met vrijwilligers </a:t>
            </a:r>
          </a:p>
          <a:p>
            <a:endParaRPr lang="nl-NL" sz="3200" dirty="0">
              <a:solidFill>
                <a:schemeClr val="accent1"/>
              </a:solidFill>
            </a:endParaRPr>
          </a:p>
        </p:txBody>
      </p:sp>
    </p:spTree>
    <p:extLst>
      <p:ext uri="{BB962C8B-B14F-4D97-AF65-F5344CB8AC3E}">
        <p14:creationId xmlns:p14="http://schemas.microsoft.com/office/powerpoint/2010/main" val="2789041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A38C063-BAE1-4407-80FB-25BBC0045827}"/>
              </a:ext>
            </a:extLst>
          </p:cNvPr>
          <p:cNvSpPr txBox="1"/>
          <p:nvPr/>
        </p:nvSpPr>
        <p:spPr>
          <a:xfrm>
            <a:off x="2856682" y="1730303"/>
            <a:ext cx="7424530" cy="523220"/>
          </a:xfrm>
          <a:prstGeom prst="rect">
            <a:avLst/>
          </a:prstGeom>
          <a:noFill/>
        </p:spPr>
        <p:txBody>
          <a:bodyPr wrap="square" rtlCol="0">
            <a:spAutoFit/>
          </a:bodyPr>
          <a:lstStyle/>
          <a:p>
            <a:r>
              <a:rPr lang="nl-NL" sz="2800" dirty="0"/>
              <a:t>Gesprekken voeren </a:t>
            </a:r>
          </a:p>
        </p:txBody>
      </p:sp>
      <p:grpSp>
        <p:nvGrpSpPr>
          <p:cNvPr id="4" name="Groep 3">
            <a:extLst>
              <a:ext uri="{FF2B5EF4-FFF2-40B4-BE49-F238E27FC236}">
                <a16:creationId xmlns:a16="http://schemas.microsoft.com/office/drawing/2014/main" id="{76B6D5C4-B39F-4DF5-B722-D320880BCFAF}"/>
              </a:ext>
            </a:extLst>
          </p:cNvPr>
          <p:cNvGrpSpPr/>
          <p:nvPr/>
        </p:nvGrpSpPr>
        <p:grpSpPr>
          <a:xfrm>
            <a:off x="919821" y="735626"/>
            <a:ext cx="1858961" cy="1595797"/>
            <a:chOff x="5919811" y="1196848"/>
            <a:chExt cx="1858961" cy="1595797"/>
          </a:xfrm>
        </p:grpSpPr>
        <p:sp>
          <p:nvSpPr>
            <p:cNvPr id="5" name="Rechthoek: afgeronde hoeken 4">
              <a:extLst>
                <a:ext uri="{FF2B5EF4-FFF2-40B4-BE49-F238E27FC236}">
                  <a16:creationId xmlns:a16="http://schemas.microsoft.com/office/drawing/2014/main" id="{4BDE2FF7-EC1D-4AA5-B9F0-BE1C3CECB348}"/>
                </a:ext>
              </a:extLst>
            </p:cNvPr>
            <p:cNvSpPr/>
            <p:nvPr/>
          </p:nvSpPr>
          <p:spPr>
            <a:xfrm>
              <a:off x="5919811"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echthoek: afgeronde hoeken 10">
              <a:extLst>
                <a:ext uri="{FF2B5EF4-FFF2-40B4-BE49-F238E27FC236}">
                  <a16:creationId xmlns:a16="http://schemas.microsoft.com/office/drawing/2014/main" id="{3541F088-5F23-42A3-B774-BC01F0835B0C}"/>
                </a:ext>
              </a:extLst>
            </p:cNvPr>
            <p:cNvSpPr txBox="1"/>
            <p:nvPr/>
          </p:nvSpPr>
          <p:spPr>
            <a:xfrm>
              <a:off x="5997711"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pic>
        <p:nvPicPr>
          <p:cNvPr id="1028" name="Picture 4" descr="Geen fotobeschrijving beschikbaar.">
            <a:extLst>
              <a:ext uri="{FF2B5EF4-FFF2-40B4-BE49-F238E27FC236}">
                <a16:creationId xmlns:a16="http://schemas.microsoft.com/office/drawing/2014/main" id="{958CC77E-45B3-49AB-B9D1-A3BFA6227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13526"/>
            <a:ext cx="5368652" cy="5127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0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182D357-69D6-4ECD-AEEB-E79D61C35AF5}"/>
              </a:ext>
            </a:extLst>
          </p:cNvPr>
          <p:cNvSpPr txBox="1"/>
          <p:nvPr/>
        </p:nvSpPr>
        <p:spPr>
          <a:xfrm>
            <a:off x="1098725" y="824948"/>
            <a:ext cx="6276110" cy="2000548"/>
          </a:xfrm>
          <a:prstGeom prst="rect">
            <a:avLst/>
          </a:prstGeom>
          <a:solidFill>
            <a:schemeClr val="accent1">
              <a:lumMod val="20000"/>
              <a:lumOff val="80000"/>
            </a:schemeClr>
          </a:solidFill>
          <a:ln>
            <a:solidFill>
              <a:schemeClr val="accent1">
                <a:lumMod val="20000"/>
                <a:lumOff val="80000"/>
              </a:schemeClr>
            </a:solidFill>
          </a:ln>
        </p:spPr>
        <p:txBody>
          <a:bodyPr wrap="square" rtlCol="0">
            <a:spAutoFit/>
          </a:bodyPr>
          <a:lstStyle/>
          <a:p>
            <a:r>
              <a:rPr lang="nl-NL" b="1" dirty="0"/>
              <a:t>OPDRACHT</a:t>
            </a:r>
          </a:p>
          <a:p>
            <a:r>
              <a:rPr lang="nl-NL" sz="4400" dirty="0"/>
              <a:t>Casussen bespreken</a:t>
            </a:r>
          </a:p>
          <a:p>
            <a:r>
              <a:rPr lang="nl-NL" sz="4400" dirty="0"/>
              <a:t>Abel! </a:t>
            </a:r>
          </a:p>
          <a:p>
            <a:endParaRPr lang="nl-NL" dirty="0"/>
          </a:p>
        </p:txBody>
      </p:sp>
    </p:spTree>
    <p:extLst>
      <p:ext uri="{BB962C8B-B14F-4D97-AF65-F5344CB8AC3E}">
        <p14:creationId xmlns:p14="http://schemas.microsoft.com/office/powerpoint/2010/main" val="305911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B4106ABA-61F9-4535-A09C-8E6F02F6EA19}"/>
              </a:ext>
            </a:extLst>
          </p:cNvPr>
          <p:cNvSpPr/>
          <p:nvPr/>
        </p:nvSpPr>
        <p:spPr>
          <a:xfrm>
            <a:off x="787433" y="5577346"/>
            <a:ext cx="8867480" cy="646331"/>
          </a:xfrm>
          <a:prstGeom prst="rect">
            <a:avLst/>
          </a:prstGeom>
        </p:spPr>
        <p:txBody>
          <a:bodyPr wrap="square">
            <a:spAutoFit/>
          </a:bodyPr>
          <a:lstStyle/>
          <a:p>
            <a:r>
              <a:rPr lang="nl-NL" dirty="0">
                <a:hlinkClick r:id="rId2"/>
              </a:rPr>
              <a:t>https://www.movisie.nl/sites/movisie.nl/files/publication-attachment/Groene-vingers-in-de-buurt%20%5BMOV-13320328-1.0%5D.pdf</a:t>
            </a:r>
            <a:r>
              <a:rPr lang="nl-NL" dirty="0"/>
              <a:t> </a:t>
            </a:r>
          </a:p>
        </p:txBody>
      </p:sp>
      <p:pic>
        <p:nvPicPr>
          <p:cNvPr id="3" name="Afbeelding 2">
            <a:extLst>
              <a:ext uri="{FF2B5EF4-FFF2-40B4-BE49-F238E27FC236}">
                <a16:creationId xmlns:a16="http://schemas.microsoft.com/office/drawing/2014/main" id="{2536AFE0-156F-42A5-8376-36CACEDDF592}"/>
              </a:ext>
            </a:extLst>
          </p:cNvPr>
          <p:cNvPicPr>
            <a:picLocks noChangeAspect="1"/>
          </p:cNvPicPr>
          <p:nvPr/>
        </p:nvPicPr>
        <p:blipFill>
          <a:blip r:embed="rId3"/>
          <a:stretch>
            <a:fillRect/>
          </a:stretch>
        </p:blipFill>
        <p:spPr>
          <a:xfrm>
            <a:off x="6691656" y="1068747"/>
            <a:ext cx="4426080" cy="4316342"/>
          </a:xfrm>
          <a:prstGeom prst="rect">
            <a:avLst/>
          </a:prstGeom>
        </p:spPr>
      </p:pic>
      <p:sp>
        <p:nvSpPr>
          <p:cNvPr id="4" name="Tekstvak 3">
            <a:extLst>
              <a:ext uri="{FF2B5EF4-FFF2-40B4-BE49-F238E27FC236}">
                <a16:creationId xmlns:a16="http://schemas.microsoft.com/office/drawing/2014/main" id="{5055122B-66CA-4616-910A-5BFFC826DF8B}"/>
              </a:ext>
            </a:extLst>
          </p:cNvPr>
          <p:cNvSpPr txBox="1"/>
          <p:nvPr/>
        </p:nvSpPr>
        <p:spPr>
          <a:xfrm>
            <a:off x="729007" y="1276620"/>
            <a:ext cx="5793899" cy="954107"/>
          </a:xfrm>
          <a:prstGeom prst="rect">
            <a:avLst/>
          </a:prstGeom>
          <a:noFill/>
        </p:spPr>
        <p:txBody>
          <a:bodyPr wrap="square" rtlCol="0">
            <a:spAutoFit/>
          </a:bodyPr>
          <a:lstStyle/>
          <a:p>
            <a:r>
              <a:rPr lang="nl-NL" sz="2800" dirty="0">
                <a:solidFill>
                  <a:schemeClr val="accent1"/>
                </a:solidFill>
              </a:rPr>
              <a:t>2. Door methodische te werken met een groep vrijwilligers: </a:t>
            </a:r>
          </a:p>
        </p:txBody>
      </p:sp>
      <p:sp>
        <p:nvSpPr>
          <p:cNvPr id="5" name="Pijl: rechts 4">
            <a:extLst>
              <a:ext uri="{FF2B5EF4-FFF2-40B4-BE49-F238E27FC236}">
                <a16:creationId xmlns:a16="http://schemas.microsoft.com/office/drawing/2014/main" id="{8FB96451-7E76-424D-A989-6252F29CD66B}"/>
              </a:ext>
            </a:extLst>
          </p:cNvPr>
          <p:cNvSpPr/>
          <p:nvPr/>
        </p:nvSpPr>
        <p:spPr>
          <a:xfrm>
            <a:off x="3017461" y="2564387"/>
            <a:ext cx="3374796" cy="339365"/>
          </a:xfrm>
          <a:prstGeom prst="rightArrow">
            <a:avLst/>
          </a:prstGeom>
          <a:solidFill>
            <a:schemeClr val="accent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77CF2BBC-9671-4C33-957A-5CE2928C1090}"/>
              </a:ext>
            </a:extLst>
          </p:cNvPr>
          <p:cNvSpPr/>
          <p:nvPr/>
        </p:nvSpPr>
        <p:spPr>
          <a:xfrm>
            <a:off x="729007" y="422416"/>
            <a:ext cx="8486362" cy="646331"/>
          </a:xfrm>
          <a:prstGeom prst="rect">
            <a:avLst/>
          </a:prstGeom>
        </p:spPr>
        <p:txBody>
          <a:bodyPr wrap="none">
            <a:spAutoFit/>
          </a:bodyPr>
          <a:lstStyle/>
          <a:p>
            <a:r>
              <a:rPr lang="nl-NL" sz="3600" b="1" dirty="0">
                <a:solidFill>
                  <a:schemeClr val="accent1"/>
                </a:solidFill>
              </a:rPr>
              <a:t>Methodisch werken met groep vrijwilligers </a:t>
            </a:r>
          </a:p>
        </p:txBody>
      </p:sp>
    </p:spTree>
    <p:extLst>
      <p:ext uri="{BB962C8B-B14F-4D97-AF65-F5344CB8AC3E}">
        <p14:creationId xmlns:p14="http://schemas.microsoft.com/office/powerpoint/2010/main" val="1865021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CF34B41A-8FF6-4FC4-8A6A-44FCA08AE182}"/>
              </a:ext>
            </a:extLst>
          </p:cNvPr>
          <p:cNvGrpSpPr/>
          <p:nvPr/>
        </p:nvGrpSpPr>
        <p:grpSpPr>
          <a:xfrm>
            <a:off x="919821" y="735626"/>
            <a:ext cx="1858961" cy="1595797"/>
            <a:chOff x="5919811" y="1196848"/>
            <a:chExt cx="1858961" cy="1595797"/>
          </a:xfrm>
        </p:grpSpPr>
        <p:sp>
          <p:nvSpPr>
            <p:cNvPr id="9" name="Rechthoek: afgeronde hoeken 8">
              <a:extLst>
                <a:ext uri="{FF2B5EF4-FFF2-40B4-BE49-F238E27FC236}">
                  <a16:creationId xmlns:a16="http://schemas.microsoft.com/office/drawing/2014/main" id="{4FEE46BF-0793-4399-B6A0-0E1846E0ED49}"/>
                </a:ext>
              </a:extLst>
            </p:cNvPr>
            <p:cNvSpPr/>
            <p:nvPr/>
          </p:nvSpPr>
          <p:spPr>
            <a:xfrm>
              <a:off x="5919811"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hthoek: afgeronde hoeken 10">
              <a:extLst>
                <a:ext uri="{FF2B5EF4-FFF2-40B4-BE49-F238E27FC236}">
                  <a16:creationId xmlns:a16="http://schemas.microsoft.com/office/drawing/2014/main" id="{9CD83B70-1ADD-4DAD-9603-935431C5CC42}"/>
                </a:ext>
              </a:extLst>
            </p:cNvPr>
            <p:cNvSpPr txBox="1"/>
            <p:nvPr/>
          </p:nvSpPr>
          <p:spPr>
            <a:xfrm>
              <a:off x="5997711"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sp>
        <p:nvSpPr>
          <p:cNvPr id="17" name="Tekstvak 16">
            <a:extLst>
              <a:ext uri="{FF2B5EF4-FFF2-40B4-BE49-F238E27FC236}">
                <a16:creationId xmlns:a16="http://schemas.microsoft.com/office/drawing/2014/main" id="{BF454A3A-F338-4179-AEE8-8E8E02FE8ACF}"/>
              </a:ext>
            </a:extLst>
          </p:cNvPr>
          <p:cNvSpPr txBox="1"/>
          <p:nvPr/>
        </p:nvSpPr>
        <p:spPr>
          <a:xfrm>
            <a:off x="3145903" y="1653358"/>
            <a:ext cx="5633493" cy="1200329"/>
          </a:xfrm>
          <a:prstGeom prst="rect">
            <a:avLst/>
          </a:prstGeom>
          <a:noFill/>
        </p:spPr>
        <p:txBody>
          <a:bodyPr wrap="square" rtlCol="0">
            <a:spAutoFit/>
          </a:bodyPr>
          <a:lstStyle/>
          <a:p>
            <a:r>
              <a:rPr lang="nl-NL" sz="3600" dirty="0"/>
              <a:t>Motiveren van vrijwilligers</a:t>
            </a:r>
          </a:p>
          <a:p>
            <a:endParaRPr lang="nl-NL" sz="3600" dirty="0"/>
          </a:p>
        </p:txBody>
      </p:sp>
      <p:pic>
        <p:nvPicPr>
          <p:cNvPr id="18" name="Afbeelding 17">
            <a:extLst>
              <a:ext uri="{FF2B5EF4-FFF2-40B4-BE49-F238E27FC236}">
                <a16:creationId xmlns:a16="http://schemas.microsoft.com/office/drawing/2014/main" id="{BBD46EE0-DC4E-4DE3-8651-AF8775487122}"/>
              </a:ext>
            </a:extLst>
          </p:cNvPr>
          <p:cNvPicPr>
            <a:picLocks noChangeAspect="1"/>
          </p:cNvPicPr>
          <p:nvPr/>
        </p:nvPicPr>
        <p:blipFill>
          <a:blip r:embed="rId2"/>
          <a:stretch>
            <a:fillRect/>
          </a:stretch>
        </p:blipFill>
        <p:spPr>
          <a:xfrm>
            <a:off x="2967582" y="2586037"/>
            <a:ext cx="5633493" cy="3511015"/>
          </a:xfrm>
          <a:prstGeom prst="rect">
            <a:avLst/>
          </a:prstGeom>
        </p:spPr>
      </p:pic>
    </p:spTree>
    <p:extLst>
      <p:ext uri="{BB962C8B-B14F-4D97-AF65-F5344CB8AC3E}">
        <p14:creationId xmlns:p14="http://schemas.microsoft.com/office/powerpoint/2010/main" val="878169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214647D-15F6-4FAC-8604-993D35441A15}"/>
              </a:ext>
            </a:extLst>
          </p:cNvPr>
          <p:cNvSpPr txBox="1"/>
          <p:nvPr/>
        </p:nvSpPr>
        <p:spPr>
          <a:xfrm>
            <a:off x="844410" y="2557803"/>
            <a:ext cx="10128390" cy="1929503"/>
          </a:xfrm>
          <a:prstGeom prst="rect">
            <a:avLst/>
          </a:prstGeom>
          <a:noFill/>
        </p:spPr>
        <p:txBody>
          <a:bodyPr wrap="square">
            <a:spAutoFit/>
          </a:bodyPr>
          <a:lstStyle/>
          <a:p>
            <a:pPr>
              <a:lnSpc>
                <a:spcPct val="107000"/>
              </a:lnSpc>
              <a:spcAft>
                <a:spcPts val="800"/>
              </a:spcAft>
            </a:pPr>
            <a:r>
              <a:rPr lang="nl-NL" sz="2000" dirty="0">
                <a:effectLst/>
                <a:latin typeface="Calibri" panose="020F0502020204030204" pitchFamily="34" charset="0"/>
                <a:ea typeface="Calibri" panose="020F0502020204030204" pitchFamily="34" charset="0"/>
                <a:cs typeface="Times New Roman" panose="02020603050405020304" pitchFamily="18" charset="0"/>
              </a:rPr>
              <a:t>Het managen van al die vrijwilligers met hun eigen behoeften en motivaties is eigenlijk een ondoenlijke klus. Gelukkig zijn er groepen vrijwilligers te onderscheiden die op ongeveer gelijke wijze gemotiveerd zijn. Je kunt daar op </a:t>
            </a:r>
            <a:r>
              <a:rPr lang="nl-NL" sz="2000" dirty="0">
                <a:latin typeface="Calibri" panose="020F0502020204030204" pitchFamily="34" charset="0"/>
                <a:ea typeface="Calibri" panose="020F0502020204030204" pitchFamily="34" charset="0"/>
                <a:cs typeface="Times New Roman" panose="02020603050405020304" pitchFamily="18" charset="0"/>
              </a:rPr>
              <a:t>veel</a:t>
            </a:r>
            <a:r>
              <a:rPr lang="nl-NL" sz="2000" dirty="0">
                <a:effectLst/>
                <a:latin typeface="Calibri" panose="020F0502020204030204" pitchFamily="34" charset="0"/>
                <a:ea typeface="Calibri" panose="020F0502020204030204" pitchFamily="34" charset="0"/>
                <a:cs typeface="Times New Roman" panose="02020603050405020304" pitchFamily="18" charset="0"/>
              </a:rPr>
              <a:t> manieren op inspelen.</a:t>
            </a:r>
          </a:p>
          <a:p>
            <a:pPr>
              <a:lnSpc>
                <a:spcPct val="107000"/>
              </a:lnSpc>
              <a:spcAft>
                <a:spcPts val="800"/>
              </a:spcAft>
            </a:pPr>
            <a:endParaRPr lang="nl-NL"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2000" b="1" dirty="0">
                <a:effectLst/>
                <a:latin typeface="Calibri" panose="020F0502020204030204" pitchFamily="34" charset="0"/>
                <a:ea typeface="Calibri" panose="020F0502020204030204" pitchFamily="34" charset="0"/>
                <a:cs typeface="Times New Roman" panose="02020603050405020304" pitchFamily="18" charset="0"/>
              </a:rPr>
              <a:t>Lees het artikel op Wiki. </a:t>
            </a:r>
          </a:p>
        </p:txBody>
      </p:sp>
      <p:sp>
        <p:nvSpPr>
          <p:cNvPr id="5" name="Tekstvak 4">
            <a:extLst>
              <a:ext uri="{FF2B5EF4-FFF2-40B4-BE49-F238E27FC236}">
                <a16:creationId xmlns:a16="http://schemas.microsoft.com/office/drawing/2014/main" id="{6CF01AF5-9EF8-46D2-8A0E-BC402EB43C96}"/>
              </a:ext>
            </a:extLst>
          </p:cNvPr>
          <p:cNvSpPr txBox="1"/>
          <p:nvPr/>
        </p:nvSpPr>
        <p:spPr>
          <a:xfrm>
            <a:off x="844410" y="4919219"/>
            <a:ext cx="8498372" cy="1631216"/>
          </a:xfrm>
          <a:prstGeom prst="rect">
            <a:avLst/>
          </a:prstGeom>
          <a:noFill/>
        </p:spPr>
        <p:txBody>
          <a:bodyPr wrap="square">
            <a:spAutoFit/>
          </a:bodyPr>
          <a:lstStyle/>
          <a:p>
            <a:r>
              <a:rPr lang="nl-NL" sz="2000" b="1" dirty="0"/>
              <a:t>Vragen om na te bespreken:  </a:t>
            </a:r>
          </a:p>
          <a:p>
            <a:r>
              <a:rPr lang="nl-NL" sz="2000" dirty="0"/>
              <a:t>Welke van de twee manieren op pagina 1 spreekt je aan? Waarom? </a:t>
            </a:r>
          </a:p>
          <a:p>
            <a:r>
              <a:rPr lang="nl-NL" sz="2000" dirty="0"/>
              <a:t>Op pagina 2 staan hele praktische tips: wat zou ook wel bij je passen als je er bewust mee oefent?</a:t>
            </a:r>
          </a:p>
          <a:p>
            <a:r>
              <a:rPr lang="nl-NL" sz="2000" dirty="0"/>
              <a:t>Wat zou je zelf als vrijwilliger prettig vinden? </a:t>
            </a:r>
          </a:p>
        </p:txBody>
      </p:sp>
      <p:grpSp>
        <p:nvGrpSpPr>
          <p:cNvPr id="6" name="Groep 5">
            <a:extLst>
              <a:ext uri="{FF2B5EF4-FFF2-40B4-BE49-F238E27FC236}">
                <a16:creationId xmlns:a16="http://schemas.microsoft.com/office/drawing/2014/main" id="{B9C70609-134B-4CA0-B18D-B77BD06E5829}"/>
              </a:ext>
            </a:extLst>
          </p:cNvPr>
          <p:cNvGrpSpPr/>
          <p:nvPr/>
        </p:nvGrpSpPr>
        <p:grpSpPr>
          <a:xfrm>
            <a:off x="919821" y="735626"/>
            <a:ext cx="1858961" cy="1595797"/>
            <a:chOff x="5919811" y="1196848"/>
            <a:chExt cx="1858961" cy="1595797"/>
          </a:xfrm>
        </p:grpSpPr>
        <p:sp>
          <p:nvSpPr>
            <p:cNvPr id="7" name="Rechthoek: afgeronde hoeken 6">
              <a:extLst>
                <a:ext uri="{FF2B5EF4-FFF2-40B4-BE49-F238E27FC236}">
                  <a16:creationId xmlns:a16="http://schemas.microsoft.com/office/drawing/2014/main" id="{6BA03848-CB9E-4E0C-B10E-86406BF046FB}"/>
                </a:ext>
              </a:extLst>
            </p:cNvPr>
            <p:cNvSpPr/>
            <p:nvPr/>
          </p:nvSpPr>
          <p:spPr>
            <a:xfrm>
              <a:off x="5919811" y="1196848"/>
              <a:ext cx="1858961" cy="1595797"/>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echthoek: afgeronde hoeken 10">
              <a:extLst>
                <a:ext uri="{FF2B5EF4-FFF2-40B4-BE49-F238E27FC236}">
                  <a16:creationId xmlns:a16="http://schemas.microsoft.com/office/drawing/2014/main" id="{013B1A5F-48FB-407D-A287-F771531FC627}"/>
                </a:ext>
              </a:extLst>
            </p:cNvPr>
            <p:cNvSpPr txBox="1"/>
            <p:nvPr/>
          </p:nvSpPr>
          <p:spPr>
            <a:xfrm>
              <a:off x="5997711" y="1274748"/>
              <a:ext cx="1703161" cy="14399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dirty="0"/>
                <a:t>Begeleiden en binden </a:t>
              </a:r>
            </a:p>
          </p:txBody>
        </p:sp>
      </p:grpSp>
      <p:sp>
        <p:nvSpPr>
          <p:cNvPr id="9" name="Tekstvak 8">
            <a:extLst>
              <a:ext uri="{FF2B5EF4-FFF2-40B4-BE49-F238E27FC236}">
                <a16:creationId xmlns:a16="http://schemas.microsoft.com/office/drawing/2014/main" id="{055F6332-1D84-4709-9C7D-11EAB931DD13}"/>
              </a:ext>
            </a:extLst>
          </p:cNvPr>
          <p:cNvSpPr txBox="1"/>
          <p:nvPr/>
        </p:nvSpPr>
        <p:spPr>
          <a:xfrm>
            <a:off x="2856682" y="1869758"/>
            <a:ext cx="4333461" cy="461665"/>
          </a:xfrm>
          <a:prstGeom prst="rect">
            <a:avLst/>
          </a:prstGeom>
          <a:noFill/>
        </p:spPr>
        <p:txBody>
          <a:bodyPr wrap="square" rtlCol="0">
            <a:spAutoFit/>
          </a:bodyPr>
          <a:lstStyle/>
          <a:p>
            <a:r>
              <a:rPr lang="nl-NL" sz="2400" dirty="0"/>
              <a:t>Motiveren van vrijwilligers</a:t>
            </a:r>
          </a:p>
        </p:txBody>
      </p:sp>
    </p:spTree>
    <p:extLst>
      <p:ext uri="{BB962C8B-B14F-4D97-AF65-F5344CB8AC3E}">
        <p14:creationId xmlns:p14="http://schemas.microsoft.com/office/powerpoint/2010/main" val="315370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5A71B7-5AA1-435B-AAA6-6770433EA1F2}"/>
</file>

<file path=customXml/itemProps2.xml><?xml version="1.0" encoding="utf-8"?>
<ds:datastoreItem xmlns:ds="http://schemas.openxmlformats.org/officeDocument/2006/customXml" ds:itemID="{DD03D7BD-E629-4DF3-905F-77D89BA83248}"/>
</file>

<file path=customXml/itemProps3.xml><?xml version="1.0" encoding="utf-8"?>
<ds:datastoreItem xmlns:ds="http://schemas.openxmlformats.org/officeDocument/2006/customXml" ds:itemID="{9D71728F-9916-4301-AE3F-0C553703C9DE}"/>
</file>

<file path=docProps/app.xml><?xml version="1.0" encoding="utf-8"?>
<Properties xmlns="http://schemas.openxmlformats.org/officeDocument/2006/extended-properties" xmlns:vt="http://schemas.openxmlformats.org/officeDocument/2006/docPropsVTypes">
  <TotalTime>52</TotalTime>
  <Words>545</Words>
  <Application>Microsoft Office PowerPoint</Application>
  <PresentationFormat>Breedbeeld</PresentationFormat>
  <Paragraphs>82</Paragraphs>
  <Slides>11</Slides>
  <Notes>0</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11</vt:i4>
      </vt:variant>
    </vt:vector>
  </HeadingPairs>
  <TitlesOfParts>
    <vt:vector size="15" baseType="lpstr">
      <vt:lpstr>Arial</vt:lpstr>
      <vt:lpstr>Calibri</vt:lpstr>
      <vt:lpstr>Calibri Light</vt:lpstr>
      <vt:lpstr>Kantoorthema</vt:lpstr>
      <vt:lpstr>Goedemorgen!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 naar Udenhout!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Goedemorgen! </dc:title>
  <dc:creator>Pascalle Cup</dc:creator>
  <cp:lastModifiedBy>Pascalle Cup</cp:lastModifiedBy>
  <cp:revision>1</cp:revision>
  <dcterms:created xsi:type="dcterms:W3CDTF">2021-12-01T14:06:20Z</dcterms:created>
  <dcterms:modified xsi:type="dcterms:W3CDTF">2021-12-01T14:59:20Z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